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53AE2D45-FB3F-4A2E-A073-63B64C927BB4}" type="datetimeFigureOut">
              <a:rPr lang="en-GB" smtClean="0"/>
              <a:pPr/>
              <a:t>10/09/2023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hellMedium" panose="00000600000000000000" pitchFamily="2" charset="0"/>
              </a:defRPr>
            </a:lvl1pPr>
          </a:lstStyle>
          <a:p>
            <a:fld id="{F8E36CC5-0BE0-4CA0-BEAA-5849978C3C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hell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DD1D21"/>
                </a:solidFill>
                <a:latin typeface="ShellHeavy" panose="00000700000000000000" pitchFamily="2" charset="0"/>
              </a:rPr>
              <a:t>Journey PPT</a:t>
            </a:r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441171" y="2953192"/>
            <a:ext cx="3933121" cy="583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219170">
              <a:lnSpc>
                <a:spcPts val="2400"/>
              </a:lnSpc>
            </a:pP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Foundational Training – Week 3</a:t>
            </a:r>
          </a:p>
          <a:p>
            <a:pPr defTabSz="1219170">
              <a:lnSpc>
                <a:spcPts val="2400"/>
              </a:lnSpc>
            </a:pP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          (4</a:t>
            </a:r>
            <a:r>
              <a:rPr lang="en-GB" sz="1500" baseline="30000" dirty="0">
                <a:solidFill>
                  <a:srgbClr val="404040"/>
                </a:solidFill>
                <a:latin typeface="ShellMedium" panose="00000600000000000000" pitchFamily="2" charset="0"/>
              </a:rPr>
              <a:t>th</a:t>
            </a: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 Sep 2023- 8</a:t>
            </a:r>
            <a:r>
              <a:rPr lang="en-GB" sz="1500" baseline="30000" dirty="0">
                <a:solidFill>
                  <a:srgbClr val="404040"/>
                </a:solidFill>
                <a:latin typeface="ShellMedium" panose="00000600000000000000" pitchFamily="2" charset="0"/>
              </a:rPr>
              <a:t>th</a:t>
            </a:r>
            <a:r>
              <a:rPr lang="en-GB" sz="1500" dirty="0">
                <a:solidFill>
                  <a:srgbClr val="404040"/>
                </a:solidFill>
                <a:latin typeface="ShellMedium" panose="00000600000000000000" pitchFamily="2" charset="0"/>
              </a:rPr>
              <a:t> Sep 2023)</a:t>
            </a:r>
            <a:endParaRPr lang="en-GB" sz="1500" dirty="0">
              <a:solidFill>
                <a:srgbClr val="DD1D21"/>
              </a:solidFill>
              <a:latin typeface="ShellMedium" panose="000006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75338" y="751007"/>
            <a:ext cx="8199120" cy="4846320"/>
            <a:chOff x="3675338" y="751007"/>
            <a:chExt cx="8199120" cy="4846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338" y="751007"/>
              <a:ext cx="8199120" cy="484632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3F1956-7D6C-4859-8CE7-4FAB7CE8058D}"/>
                </a:ext>
              </a:extLst>
            </p:cNvPr>
            <p:cNvSpPr txBox="1"/>
            <p:nvPr/>
          </p:nvSpPr>
          <p:spPr bwMode="auto">
            <a:xfrm>
              <a:off x="7896408" y="2517195"/>
              <a:ext cx="2063137" cy="4775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170">
                <a:lnSpc>
                  <a:spcPts val="2000"/>
                </a:lnSpc>
              </a:pPr>
              <a:r>
                <a:rPr lang="en-GB" sz="1400" dirty="0">
                  <a:solidFill>
                    <a:srgbClr val="404040"/>
                  </a:solidFill>
                  <a:latin typeface="ShellMedium" panose="00000600000000000000" pitchFamily="2" charset="0"/>
                </a:rPr>
                <a:t>Journey ppt</a:t>
              </a:r>
              <a:endParaRPr lang="en-GB" sz="1400" dirty="0">
                <a:latin typeface="ShellMedium" panose="00000600000000000000" pitchFamily="2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E3218D-62B6-4CEF-AFA4-4C4248B08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197" y="2391851"/>
              <a:ext cx="960233" cy="1225561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8FE675-0B06-4E57-A1A8-B264F156C60C}"/>
                </a:ext>
              </a:extLst>
            </p:cNvPr>
            <p:cNvSpPr/>
            <p:nvPr/>
          </p:nvSpPr>
          <p:spPr>
            <a:xfrm>
              <a:off x="7244313" y="5105400"/>
              <a:ext cx="1137687" cy="109538"/>
            </a:xfrm>
            <a:prstGeom prst="rect">
              <a:avLst/>
            </a:prstGeom>
            <a:solidFill>
              <a:srgbClr val="1D1B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ShellMedium" panose="00000600000000000000" pitchFamily="2" charset="0"/>
              </a:endParaRPr>
            </a:p>
          </p:txBody>
        </p:sp>
        <p:sp>
          <p:nvSpPr>
            <p:cNvPr id="44" name="Graphic 42">
              <a:extLst>
                <a:ext uri="{FF2B5EF4-FFF2-40B4-BE49-F238E27FC236}">
                  <a16:creationId xmlns:a16="http://schemas.microsoft.com/office/drawing/2014/main" id="{6AA2205C-FD60-46A1-B2BA-701D72D37CD4}"/>
                </a:ext>
              </a:extLst>
            </p:cNvPr>
            <p:cNvSpPr/>
            <p:nvPr/>
          </p:nvSpPr>
          <p:spPr>
            <a:xfrm>
              <a:off x="4792911" y="1524288"/>
              <a:ext cx="216902" cy="372596"/>
            </a:xfrm>
            <a:custGeom>
              <a:avLst/>
              <a:gdLst>
                <a:gd name="connsiteX0" fmla="*/ 238601 w 3476625"/>
                <a:gd name="connsiteY0" fmla="*/ 7144 h 5972175"/>
                <a:gd name="connsiteX1" fmla="*/ 542449 w 3476625"/>
                <a:gd name="connsiteY1" fmla="*/ 321469 h 5972175"/>
                <a:gd name="connsiteX2" fmla="*/ 1150144 w 3476625"/>
                <a:gd name="connsiteY2" fmla="*/ 1040606 h 5972175"/>
                <a:gd name="connsiteX3" fmla="*/ 1801654 w 3476625"/>
                <a:gd name="connsiteY3" fmla="*/ 1815941 h 5972175"/>
                <a:gd name="connsiteX4" fmla="*/ 2307431 w 3476625"/>
                <a:gd name="connsiteY4" fmla="*/ 2415064 h 5972175"/>
                <a:gd name="connsiteX5" fmla="*/ 2848451 w 3476625"/>
                <a:gd name="connsiteY5" fmla="*/ 3059906 h 5972175"/>
                <a:gd name="connsiteX6" fmla="*/ 3401854 w 3476625"/>
                <a:gd name="connsiteY6" fmla="*/ 3719036 h 5972175"/>
                <a:gd name="connsiteX7" fmla="*/ 3473291 w 3476625"/>
                <a:gd name="connsiteY7" fmla="*/ 3854291 h 5972175"/>
                <a:gd name="connsiteX8" fmla="*/ 3271361 w 3476625"/>
                <a:gd name="connsiteY8" fmla="*/ 4056221 h 5972175"/>
                <a:gd name="connsiteX9" fmla="*/ 2877979 w 3476625"/>
                <a:gd name="connsiteY9" fmla="*/ 3984784 h 5972175"/>
                <a:gd name="connsiteX10" fmla="*/ 2004536 w 3476625"/>
                <a:gd name="connsiteY10" fmla="*/ 3816191 h 5972175"/>
                <a:gd name="connsiteX11" fmla="*/ 1955959 w 3476625"/>
                <a:gd name="connsiteY11" fmla="*/ 3809524 h 5972175"/>
                <a:gd name="connsiteX12" fmla="*/ 2029301 w 3476625"/>
                <a:gd name="connsiteY12" fmla="*/ 4026694 h 5972175"/>
                <a:gd name="connsiteX13" fmla="*/ 2434114 w 3476625"/>
                <a:gd name="connsiteY13" fmla="*/ 5184934 h 5972175"/>
                <a:gd name="connsiteX14" fmla="*/ 2522696 w 3476625"/>
                <a:gd name="connsiteY14" fmla="*/ 5445919 h 5972175"/>
                <a:gd name="connsiteX15" fmla="*/ 2224564 w 3476625"/>
                <a:gd name="connsiteY15" fmla="*/ 5957412 h 5972175"/>
                <a:gd name="connsiteX16" fmla="*/ 2198846 w 3476625"/>
                <a:gd name="connsiteY16" fmla="*/ 5968842 h 5972175"/>
                <a:gd name="connsiteX17" fmla="*/ 2075021 w 3476625"/>
                <a:gd name="connsiteY17" fmla="*/ 5968842 h 5972175"/>
                <a:gd name="connsiteX18" fmla="*/ 2049304 w 3476625"/>
                <a:gd name="connsiteY18" fmla="*/ 5958364 h 5972175"/>
                <a:gd name="connsiteX19" fmla="*/ 1743551 w 3476625"/>
                <a:gd name="connsiteY19" fmla="*/ 5673567 h 5972175"/>
                <a:gd name="connsiteX20" fmla="*/ 1503521 w 3476625"/>
                <a:gd name="connsiteY20" fmla="*/ 4982051 h 5972175"/>
                <a:gd name="connsiteX21" fmla="*/ 1219676 w 3476625"/>
                <a:gd name="connsiteY21" fmla="*/ 4174331 h 5972175"/>
                <a:gd name="connsiteX22" fmla="*/ 1176814 w 3476625"/>
                <a:gd name="connsiteY22" fmla="*/ 4047649 h 5972175"/>
                <a:gd name="connsiteX23" fmla="*/ 1140619 w 3476625"/>
                <a:gd name="connsiteY23" fmla="*/ 4088606 h 5972175"/>
                <a:gd name="connsiteX24" fmla="*/ 652939 w 3476625"/>
                <a:gd name="connsiteY24" fmla="*/ 4744879 h 5972175"/>
                <a:gd name="connsiteX25" fmla="*/ 340519 w 3476625"/>
                <a:gd name="connsiteY25" fmla="*/ 5163979 h 5972175"/>
                <a:gd name="connsiteX26" fmla="*/ 87154 w 3476625"/>
                <a:gd name="connsiteY26" fmla="*/ 5205889 h 5972175"/>
                <a:gd name="connsiteX27" fmla="*/ 7144 w 3476625"/>
                <a:gd name="connsiteY27" fmla="*/ 5012531 h 5972175"/>
                <a:gd name="connsiteX28" fmla="*/ 9049 w 3476625"/>
                <a:gd name="connsiteY28" fmla="*/ 238601 h 5972175"/>
                <a:gd name="connsiteX29" fmla="*/ 162401 w 3476625"/>
                <a:gd name="connsiteY29" fmla="*/ 7144 h 5972175"/>
                <a:gd name="connsiteX30" fmla="*/ 238601 w 3476625"/>
                <a:gd name="connsiteY30" fmla="*/ 7144 h 597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76625" h="5972175">
                  <a:moveTo>
                    <a:pt x="238601" y="7144"/>
                  </a:moveTo>
                  <a:cubicBezTo>
                    <a:pt x="374809" y="77629"/>
                    <a:pt x="447199" y="211931"/>
                    <a:pt x="542449" y="321469"/>
                  </a:cubicBezTo>
                  <a:cubicBezTo>
                    <a:pt x="748189" y="558641"/>
                    <a:pt x="948214" y="800576"/>
                    <a:pt x="1150144" y="1040606"/>
                  </a:cubicBezTo>
                  <a:cubicBezTo>
                    <a:pt x="1367314" y="1298734"/>
                    <a:pt x="1584484" y="1557814"/>
                    <a:pt x="1801654" y="1815941"/>
                  </a:cubicBezTo>
                  <a:cubicBezTo>
                    <a:pt x="1970246" y="2015966"/>
                    <a:pt x="2139791" y="2215039"/>
                    <a:pt x="2307431" y="2415064"/>
                  </a:cubicBezTo>
                  <a:cubicBezTo>
                    <a:pt x="2488406" y="2629376"/>
                    <a:pt x="2667476" y="2845594"/>
                    <a:pt x="2848451" y="3059906"/>
                  </a:cubicBezTo>
                  <a:cubicBezTo>
                    <a:pt x="3033236" y="3279934"/>
                    <a:pt x="3218974" y="3498056"/>
                    <a:pt x="3401854" y="3719036"/>
                  </a:cubicBezTo>
                  <a:cubicBezTo>
                    <a:pt x="3434239" y="3758089"/>
                    <a:pt x="3464719" y="3806666"/>
                    <a:pt x="3473291" y="3854291"/>
                  </a:cubicBezTo>
                  <a:cubicBezTo>
                    <a:pt x="3495199" y="3972401"/>
                    <a:pt x="3391376" y="4074319"/>
                    <a:pt x="3271361" y="4056221"/>
                  </a:cubicBezTo>
                  <a:cubicBezTo>
                    <a:pt x="3139916" y="4037171"/>
                    <a:pt x="3009424" y="4009549"/>
                    <a:pt x="2877979" y="3984784"/>
                  </a:cubicBezTo>
                  <a:cubicBezTo>
                    <a:pt x="2586514" y="3928586"/>
                    <a:pt x="2296001" y="3872389"/>
                    <a:pt x="2004536" y="3816191"/>
                  </a:cubicBezTo>
                  <a:cubicBezTo>
                    <a:pt x="1991201" y="3813334"/>
                    <a:pt x="1977866" y="3812381"/>
                    <a:pt x="1955959" y="3809524"/>
                  </a:cubicBezTo>
                  <a:cubicBezTo>
                    <a:pt x="1981676" y="3886676"/>
                    <a:pt x="2005489" y="3957161"/>
                    <a:pt x="2029301" y="4026694"/>
                  </a:cubicBezTo>
                  <a:cubicBezTo>
                    <a:pt x="2164556" y="4412456"/>
                    <a:pt x="2299811" y="4799172"/>
                    <a:pt x="2434114" y="5184934"/>
                  </a:cubicBezTo>
                  <a:cubicBezTo>
                    <a:pt x="2464594" y="5271612"/>
                    <a:pt x="2499836" y="5357337"/>
                    <a:pt x="2522696" y="5445919"/>
                  </a:cubicBezTo>
                  <a:cubicBezTo>
                    <a:pt x="2584609" y="5688806"/>
                    <a:pt x="2465546" y="5889784"/>
                    <a:pt x="2224564" y="5957412"/>
                  </a:cubicBezTo>
                  <a:cubicBezTo>
                    <a:pt x="2215991" y="5960269"/>
                    <a:pt x="2207419" y="5965031"/>
                    <a:pt x="2198846" y="5968842"/>
                  </a:cubicBezTo>
                  <a:cubicBezTo>
                    <a:pt x="2157889" y="5968842"/>
                    <a:pt x="2115979" y="5968842"/>
                    <a:pt x="2075021" y="5968842"/>
                  </a:cubicBezTo>
                  <a:cubicBezTo>
                    <a:pt x="2066449" y="5965031"/>
                    <a:pt x="2058829" y="5960269"/>
                    <a:pt x="2049304" y="5958364"/>
                  </a:cubicBezTo>
                  <a:cubicBezTo>
                    <a:pt x="1894046" y="5920264"/>
                    <a:pt x="1794986" y="5821204"/>
                    <a:pt x="1743551" y="5673567"/>
                  </a:cubicBezTo>
                  <a:cubicBezTo>
                    <a:pt x="1662589" y="5443062"/>
                    <a:pt x="1583531" y="5212556"/>
                    <a:pt x="1503521" y="4982051"/>
                  </a:cubicBezTo>
                  <a:cubicBezTo>
                    <a:pt x="1409224" y="4712494"/>
                    <a:pt x="1313974" y="4443889"/>
                    <a:pt x="1219676" y="4174331"/>
                  </a:cubicBezTo>
                  <a:cubicBezTo>
                    <a:pt x="1205389" y="4134326"/>
                    <a:pt x="1192054" y="4094321"/>
                    <a:pt x="1176814" y="4047649"/>
                  </a:cubicBezTo>
                  <a:cubicBezTo>
                    <a:pt x="1160621" y="4065746"/>
                    <a:pt x="1150144" y="4076224"/>
                    <a:pt x="1140619" y="4088606"/>
                  </a:cubicBezTo>
                  <a:cubicBezTo>
                    <a:pt x="977741" y="4307681"/>
                    <a:pt x="815816" y="4525804"/>
                    <a:pt x="652939" y="4744879"/>
                  </a:cubicBezTo>
                  <a:cubicBezTo>
                    <a:pt x="549116" y="4884896"/>
                    <a:pt x="446246" y="5025867"/>
                    <a:pt x="340519" y="5163979"/>
                  </a:cubicBezTo>
                  <a:cubicBezTo>
                    <a:pt x="276701" y="5247799"/>
                    <a:pt x="168116" y="5263992"/>
                    <a:pt x="87154" y="5205889"/>
                  </a:cubicBezTo>
                  <a:cubicBezTo>
                    <a:pt x="20479" y="5158264"/>
                    <a:pt x="7144" y="5089684"/>
                    <a:pt x="7144" y="5012531"/>
                  </a:cubicBezTo>
                  <a:cubicBezTo>
                    <a:pt x="9049" y="3421856"/>
                    <a:pt x="8096" y="1830229"/>
                    <a:pt x="9049" y="238601"/>
                  </a:cubicBezTo>
                  <a:cubicBezTo>
                    <a:pt x="9049" y="102394"/>
                    <a:pt x="38576" y="57626"/>
                    <a:pt x="162401" y="7144"/>
                  </a:cubicBezTo>
                  <a:cubicBezTo>
                    <a:pt x="188119" y="7144"/>
                    <a:pt x="212884" y="7144"/>
                    <a:pt x="238601" y="7144"/>
                  </a:cubicBezTo>
                  <a:close/>
                </a:path>
              </a:pathLst>
            </a:custGeom>
            <a:solidFill>
              <a:srgbClr val="FBCE07"/>
            </a:solidFill>
            <a:ln w="25400" cap="flat">
              <a:solidFill>
                <a:srgbClr val="40404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nl-NL" dirty="0">
                <a:latin typeface="Shell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46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6464B7-15B6-4934-4F0E-D790EFF0C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0645"/>
            <a:ext cx="10972800" cy="552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7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6464B7-15B6-4934-4F0E-D790EFF0C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0645"/>
            <a:ext cx="10972800" cy="55221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545428-0B17-9350-A4FB-7470E301A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00645"/>
            <a:ext cx="10972800" cy="55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6" name="Picture 5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0BB83377-A1D0-5F92-C8CB-E3E79ADB6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blue screen&#10;&#10;Description automatically generated">
            <a:extLst>
              <a:ext uri="{FF2B5EF4-FFF2-40B4-BE49-F238E27FC236}">
                <a16:creationId xmlns:a16="http://schemas.microsoft.com/office/drawing/2014/main" id="{F5B05470-6CBE-D107-4D4C-497E02EDE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51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3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F68CC4-D435-079B-22C0-6F7E6CEE6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8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7C75DB3-F5A1-53D9-C30D-8ACA8F3A1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1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6B1807-1784-8D2D-281E-5E4CB5BEA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7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3B682C-BBDF-29CB-A5F1-7EAA7AF96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7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CB53A1-DC7D-3D16-ABCB-AC379DE16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5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black rectangle with white text&#10;&#10;Description automatically generated">
            <a:extLst>
              <a:ext uri="{FF2B5EF4-FFF2-40B4-BE49-F238E27FC236}">
                <a16:creationId xmlns:a16="http://schemas.microsoft.com/office/drawing/2014/main" id="{2AF89077-AF7D-38BC-DDA8-26A019B01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" y="1413869"/>
            <a:ext cx="10824376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9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sp>
        <p:nvSpPr>
          <p:cNvPr id="6" name="Title 3" descr="&lt;TITLE&gt;{65.76378,407.8534,315.2126,171.2992}">
            <a:extLst>
              <a:ext uri="{FF2B5EF4-FFF2-40B4-BE49-F238E27FC236}">
                <a16:creationId xmlns:a16="http://schemas.microsoft.com/office/drawing/2014/main" id="{68822B38-7EFE-4BC4-8804-6CA2F02BCE98}"/>
              </a:ext>
            </a:extLst>
          </p:cNvPr>
          <p:cNvSpPr txBox="1">
            <a:spLocks/>
          </p:cNvSpPr>
          <p:nvPr/>
        </p:nvSpPr>
        <p:spPr>
          <a:xfrm>
            <a:off x="2149133" y="1108067"/>
            <a:ext cx="3636660" cy="8402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Monday</a:t>
            </a:r>
            <a:endParaRPr lang="en-GB" sz="54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71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Azure Data Lake Storage, Big Data with ADLS</a:t>
            </a:r>
          </a:p>
        </p:txBody>
      </p:sp>
    </p:spTree>
    <p:extLst>
      <p:ext uri="{BB962C8B-B14F-4D97-AF65-F5344CB8AC3E}">
        <p14:creationId xmlns:p14="http://schemas.microsoft.com/office/powerpoint/2010/main" val="122934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F4A84573-15B8-CE18-E95A-1464956B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8" y="1479959"/>
            <a:ext cx="11062179" cy="45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1837017" y="2462227"/>
            <a:ext cx="9187859" cy="3469446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latin typeface="ShellMedium" panose="00000600000000000000" pitchFamily="50" charset="0"/>
              </a:rPr>
              <a:t>ADLS continued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latin typeface="ShellMedium" panose="00000600000000000000" pitchFamily="50" charset="0"/>
              </a:rPr>
              <a:t>Azure Data Factory, ETL vs ELT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sz="2000" dirty="0">
                <a:latin typeface="ShellMedium" panose="00000600000000000000" pitchFamily="50" charset="0"/>
              </a:rPr>
              <a:t>ADF components: Linked services, Data set, Activity,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CE139-51F1-931D-7BF8-2E97E763E1FA}"/>
              </a:ext>
            </a:extLst>
          </p:cNvPr>
          <p:cNvSpPr txBox="1"/>
          <p:nvPr/>
        </p:nvSpPr>
        <p:spPr>
          <a:xfrm>
            <a:off x="1837017" y="1355306"/>
            <a:ext cx="609467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Tuesday</a:t>
            </a:r>
            <a:endParaRPr lang="en-GB" sz="54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4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B2A39E-438B-21C9-A881-F24471F0E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64BE09A-D888-EB80-2A03-B42B5C7A3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9" y="301464"/>
            <a:ext cx="10909861" cy="62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2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with a white screen&#10;&#10;Description automatically generated">
            <a:extLst>
              <a:ext uri="{FF2B5EF4-FFF2-40B4-BE49-F238E27FC236}">
                <a16:creationId xmlns:a16="http://schemas.microsoft.com/office/drawing/2014/main" id="{41EF22CC-A610-0E35-23DB-8AD0EE6B4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108B69-DBC1-8ABC-CE5A-EF770BAA1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89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4C872-E85D-A4B1-7084-D93C2CFC5B9A}"/>
              </a:ext>
            </a:extLst>
          </p:cNvPr>
          <p:cNvSpPr txBox="1"/>
          <p:nvPr/>
        </p:nvSpPr>
        <p:spPr>
          <a:xfrm>
            <a:off x="2093181" y="1775421"/>
            <a:ext cx="609467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Wednesday</a:t>
            </a:r>
            <a:endParaRPr lang="en-GB" sz="54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D8016-2C6B-DF5B-7D25-07D8044B4328}"/>
              </a:ext>
            </a:extLst>
          </p:cNvPr>
          <p:cNvSpPr txBox="1"/>
          <p:nvPr/>
        </p:nvSpPr>
        <p:spPr>
          <a:xfrm>
            <a:off x="2093181" y="3041106"/>
            <a:ext cx="60946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Ingesting and transforming data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Self Hosted Integration Runtime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Lookup and Get Metadata activities</a:t>
            </a:r>
          </a:p>
        </p:txBody>
      </p:sp>
    </p:spTree>
    <p:extLst>
      <p:ext uri="{BB962C8B-B14F-4D97-AF65-F5344CB8AC3E}">
        <p14:creationId xmlns:p14="http://schemas.microsoft.com/office/powerpoint/2010/main" val="2444330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384080-A796-D190-77A0-A336F1C5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1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D29C83-CCDA-11F8-8CB4-0BF8B450A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F3540-9F50-F69C-AD57-797CE654C18F}"/>
              </a:ext>
            </a:extLst>
          </p:cNvPr>
          <p:cNvSpPr txBox="1"/>
          <p:nvPr/>
        </p:nvSpPr>
        <p:spPr>
          <a:xfrm>
            <a:off x="1730921" y="1604605"/>
            <a:ext cx="609467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Thursday</a:t>
            </a:r>
            <a:endParaRPr lang="en-GB" sz="54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D27C5-936A-9384-4FB2-F62497DEFEEE}"/>
              </a:ext>
            </a:extLst>
          </p:cNvPr>
          <p:cNvSpPr txBox="1"/>
          <p:nvPr/>
        </p:nvSpPr>
        <p:spPr>
          <a:xfrm>
            <a:off x="1837017" y="2869931"/>
            <a:ext cx="6094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Filter, For Each, If Else activities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Data flow: source, sink, transformations(conditional split, derived columns)</a:t>
            </a:r>
          </a:p>
        </p:txBody>
      </p:sp>
    </p:spTree>
    <p:extLst>
      <p:ext uri="{BB962C8B-B14F-4D97-AF65-F5344CB8AC3E}">
        <p14:creationId xmlns:p14="http://schemas.microsoft.com/office/powerpoint/2010/main" val="78855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sp>
        <p:nvSpPr>
          <p:cNvPr id="6" name="Title 3" descr="&lt;TITLE&gt;{65.76378,407.8534,315.2126,171.2992}">
            <a:extLst>
              <a:ext uri="{FF2B5EF4-FFF2-40B4-BE49-F238E27FC236}">
                <a16:creationId xmlns:a16="http://schemas.microsoft.com/office/drawing/2014/main" id="{68822B38-7EFE-4BC4-8804-6CA2F02BCE98}"/>
              </a:ext>
            </a:extLst>
          </p:cNvPr>
          <p:cNvSpPr txBox="1">
            <a:spLocks/>
          </p:cNvSpPr>
          <p:nvPr/>
        </p:nvSpPr>
        <p:spPr>
          <a:xfrm>
            <a:off x="1775421" y="1187580"/>
            <a:ext cx="3636660" cy="92333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0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Monday</a:t>
            </a:r>
            <a:endParaRPr lang="en-GB" sz="60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8F6A8A-7274-B0AD-769B-CDE1A990C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7580"/>
            <a:ext cx="10972800" cy="54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4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462F03-69A0-A96E-3CA0-E9751C886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1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11FA68-0D16-829B-743D-3B9A9B36E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CAEFFA-C8DA-8613-F678-1A309989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78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1CADD4-6707-4F30-5986-D0478FF4F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4A3BA8-053B-34B3-A8A0-B7DEE65A6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E28FCE-E1FE-6033-9051-8552C0823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7951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92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8E5584-70D3-3DCB-1C81-61477FD3D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51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F01AA7-0699-2D4A-34F6-7B8E0A21C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5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3EC97-281E-FFF1-A421-0501DFCEBFE1}"/>
              </a:ext>
            </a:extLst>
          </p:cNvPr>
          <p:cNvSpPr txBox="1"/>
          <p:nvPr/>
        </p:nvSpPr>
        <p:spPr>
          <a:xfrm>
            <a:off x="1837017" y="1520135"/>
            <a:ext cx="609467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404040"/>
                </a:solidFill>
                <a:latin typeface="ShellMedium" panose="00000600000000000000" pitchFamily="2" charset="0"/>
                <a:ea typeface="Futura Light" charset="0"/>
                <a:cs typeface="Futura Light" charset="0"/>
              </a:rPr>
              <a:t>Friday</a:t>
            </a:r>
            <a:endParaRPr lang="en-GB" sz="5400" dirty="0">
              <a:solidFill>
                <a:srgbClr val="404040"/>
              </a:solidFill>
              <a:latin typeface="ShellMedium" panose="00000600000000000000" pitchFamily="2" charset="0"/>
              <a:ea typeface="Futura Light" charset="0"/>
              <a:cs typeface="Futura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22B85-86A6-3807-8177-16249E454D57}"/>
              </a:ext>
            </a:extLst>
          </p:cNvPr>
          <p:cNvSpPr txBox="1"/>
          <p:nvPr/>
        </p:nvSpPr>
        <p:spPr>
          <a:xfrm>
            <a:off x="1730921" y="2810938"/>
            <a:ext cx="6094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Data flow case study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API Integration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Change Data Capture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>
                <a:latin typeface="ShellMedium" panose="00000600000000000000" pitchFamily="50" charset="0"/>
              </a:rPr>
              <a:t>Azure Monitor</a:t>
            </a:r>
          </a:p>
        </p:txBody>
      </p:sp>
    </p:spTree>
    <p:extLst>
      <p:ext uri="{BB962C8B-B14F-4D97-AF65-F5344CB8AC3E}">
        <p14:creationId xmlns:p14="http://schemas.microsoft.com/office/powerpoint/2010/main" val="817884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BAA576F-0D0F-FD52-8A86-44B117EDA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6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42123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7E7E6C-34C7-AF7C-2E8B-5AC9A5F72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4" y="1383528"/>
            <a:ext cx="10972800" cy="51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6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824BD5-E876-5569-1E97-9933DFD79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3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9073D86-6B0F-6F72-5A67-76E412288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28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2C6462-C84A-736D-923D-FB3AFF5C7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3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1859C83-4FF6-5D86-B589-8012347B4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72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8C652B-8077-70C0-3CD5-5CB82349A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69" y="720586"/>
            <a:ext cx="8992062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82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FC3FD5-032F-F6CB-2A0E-5BC465013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7" y="41101"/>
            <a:ext cx="11589346" cy="67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54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E0EBF34-4CA1-E07E-89EE-0698CD3F2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7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FC01C4-B412-361C-942A-2949A35F8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04377"/>
            <a:ext cx="1097280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CB593E-9A3B-CF19-1B7F-428F741FA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00401"/>
            <a:ext cx="10972800" cy="540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1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94F89D-8292-A165-70BE-A3346A7A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83527"/>
            <a:ext cx="10972800" cy="54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839854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6B98A0-2070-E303-C9B9-2C894D4B9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1478"/>
            <a:ext cx="10972800" cy="53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0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30858"/>
          <a:stretch/>
        </p:blipFill>
        <p:spPr>
          <a:xfrm>
            <a:off x="4778258" y="724"/>
            <a:ext cx="7352146" cy="68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45C3C-ADF9-47FF-A289-27B85AE6C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" y="0"/>
            <a:ext cx="1775421" cy="17754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57D43724-F00D-4E72-9E97-9A32880359C0}"/>
              </a:ext>
            </a:extLst>
          </p:cNvPr>
          <p:cNvSpPr txBox="1">
            <a:spLocks/>
          </p:cNvSpPr>
          <p:nvPr/>
        </p:nvSpPr>
        <p:spPr>
          <a:xfrm>
            <a:off x="441171" y="1690951"/>
            <a:ext cx="3892704" cy="752475"/>
          </a:xfrm>
          <a:prstGeom prst="rect">
            <a:avLst/>
          </a:prstGeom>
        </p:spPr>
        <p:txBody>
          <a:bodyPr lIns="0"/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000" dirty="0">
              <a:solidFill>
                <a:srgbClr val="404040"/>
              </a:solidFill>
              <a:latin typeface="ShellHeavy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6F82F-634D-4529-9BE9-0141ABA14B60}"/>
              </a:ext>
            </a:extLst>
          </p:cNvPr>
          <p:cNvSpPr txBox="1"/>
          <p:nvPr/>
        </p:nvSpPr>
        <p:spPr bwMode="auto">
          <a:xfrm>
            <a:off x="1896259" y="2448240"/>
            <a:ext cx="6461443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Storage, benefits and comparison to on-premise storage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Create a storage account</a:t>
            </a:r>
          </a:p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dirty="0"/>
              <a:t>Azure Data Lake Storage, Big Data with ADLS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CB29E8-5D30-6D31-F07D-3A70D8D14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78942"/>
            <a:ext cx="10972800" cy="51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9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ED461D8-3171-4273-A831-AE00D50E602B}" vid="{592A44DA-0034-4F8C-A571-9113A0A156FC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</TotalTime>
  <Words>322</Words>
  <Application>Microsoft Office PowerPoint</Application>
  <PresentationFormat>Widescreen</PresentationFormat>
  <Paragraphs>52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Futura Medium</vt:lpstr>
      <vt:lpstr>ShellBold</vt:lpstr>
      <vt:lpstr>ShellHeavy</vt:lpstr>
      <vt:lpstr>ShellMedium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Dwivedi, Utkarsh SBOBNG-PTIY/TAD</dc:creator>
  <cp:lastModifiedBy>Dwivedi, Utkarsh SBOBNG-PTIY/TAD</cp:lastModifiedBy>
  <cp:revision>2</cp:revision>
  <dcterms:created xsi:type="dcterms:W3CDTF">2023-09-09T18:03:33Z</dcterms:created>
  <dcterms:modified xsi:type="dcterms:W3CDTF">2023-09-10T06:11:59Z</dcterms:modified>
</cp:coreProperties>
</file>